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24" autoAdjust="0"/>
  </p:normalViewPr>
  <p:slideViewPr>
    <p:cSldViewPr snapToGrid="0" snapToObjects="1">
      <p:cViewPr varScale="1">
        <p:scale>
          <a:sx n="109" d="100"/>
          <a:sy n="109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11/10/14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3DF78A-6AEC-4DDF-958B-6F916A792157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685800" y="1357200"/>
            <a:ext cx="7772040" cy="1818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Quantification of the sensitivity of NASA CMS-Flux inversions to uncertainty in atmospheric transport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Thomas Lauvaux, NASA JPL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Martha Butler, Kenneth Davis,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The Pennsylvania State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University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</a:rPr>
              <a:t>Kevin Bowman,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Junjie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Liu, NASA JPL</a:t>
            </a:r>
            <a:endParaRPr dirty="0"/>
          </a:p>
        </p:txBody>
      </p:sp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91440"/>
            <a:ext cx="2194560" cy="1188720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 rotWithShape="1">
          <a:blip r:embed="rId3"/>
          <a:srcRect t="19436" r="5307" b="20691"/>
          <a:stretch/>
        </p:blipFill>
        <p:spPr>
          <a:xfrm>
            <a:off x="5881407" y="27232"/>
            <a:ext cx="3262593" cy="158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Ensemble-based statistics and transport errors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297800" y="866520"/>
            <a:ext cx="6972480" cy="1459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Two different approaches with ensemble methods to represent transport errors: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	1. Generate the statistics with controlled perturbations</a:t>
            </a:r>
            <a:r>
              <a:rPr lang="en-US" sz="1500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	2. Generate a large ensemble and sub-sample it (calibration),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2133129"/>
            <a:ext cx="5357880" cy="3474360"/>
          </a:xfrm>
          <a:prstGeom prst="rect">
            <a:avLst/>
          </a:prstGeom>
        </p:spPr>
      </p:pic>
      <p:pic>
        <p:nvPicPr>
          <p:cNvPr id="11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00" y="4186569"/>
            <a:ext cx="1640880" cy="1432080"/>
          </a:xfrm>
          <a:prstGeom prst="rect">
            <a:avLst/>
          </a:prstGeom>
        </p:spPr>
      </p:pic>
      <p:pic>
        <p:nvPicPr>
          <p:cNvPr id="120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605200" y="4186569"/>
            <a:ext cx="1641240" cy="1432080"/>
          </a:xfrm>
          <a:prstGeom prst="rect">
            <a:avLst/>
          </a:prstGeom>
        </p:spPr>
      </p:pic>
      <p:pic>
        <p:nvPicPr>
          <p:cNvPr id="121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315200" y="2315649"/>
            <a:ext cx="1640880" cy="1432080"/>
          </a:xfrm>
          <a:prstGeom prst="rect">
            <a:avLst/>
          </a:prstGeom>
        </p:spPr>
      </p:pic>
      <p:pic>
        <p:nvPicPr>
          <p:cNvPr id="122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605200" y="2315649"/>
            <a:ext cx="1641240" cy="1432080"/>
          </a:xfrm>
          <a:prstGeom prst="rect">
            <a:avLst/>
          </a:prstGeom>
        </p:spPr>
      </p:pic>
      <p:sp>
        <p:nvSpPr>
          <p:cNvPr id="123" name="TextShape 3"/>
          <p:cNvSpPr txBox="1"/>
          <p:nvPr/>
        </p:nvSpPr>
        <p:spPr>
          <a:xfrm>
            <a:off x="6216480" y="3863289"/>
            <a:ext cx="676080" cy="343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i="1">
                <a:latin typeface="Times New Roman"/>
              </a:rPr>
              <a:t>MPX</a:t>
            </a:r>
            <a:endParaRPr/>
          </a:p>
        </p:txBody>
      </p:sp>
      <p:sp>
        <p:nvSpPr>
          <p:cNvPr id="124" name="TextShape 4"/>
          <p:cNvSpPr txBox="1"/>
          <p:nvPr/>
        </p:nvSpPr>
        <p:spPr>
          <a:xfrm>
            <a:off x="6283800" y="1983369"/>
            <a:ext cx="650160" cy="343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i="1">
                <a:latin typeface="Times New Roman"/>
              </a:rPr>
              <a:t>OAX</a:t>
            </a:r>
            <a:endParaRPr/>
          </a:p>
        </p:txBody>
      </p:sp>
      <p:sp>
        <p:nvSpPr>
          <p:cNvPr id="125" name="TextShape 5"/>
          <p:cNvSpPr txBox="1"/>
          <p:nvPr/>
        </p:nvSpPr>
        <p:spPr>
          <a:xfrm>
            <a:off x="7997760" y="1983369"/>
            <a:ext cx="625680" cy="343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i="1">
                <a:latin typeface="Times New Roman"/>
              </a:rPr>
              <a:t>LBF</a:t>
            </a:r>
            <a:endParaRPr/>
          </a:p>
        </p:txBody>
      </p:sp>
      <p:sp>
        <p:nvSpPr>
          <p:cNvPr id="126" name="TextShape 6"/>
          <p:cNvSpPr txBox="1"/>
          <p:nvPr/>
        </p:nvSpPr>
        <p:spPr>
          <a:xfrm>
            <a:off x="7971120" y="3863289"/>
            <a:ext cx="662400" cy="343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 i="1">
                <a:latin typeface="Times New Roman"/>
              </a:rPr>
              <a:t>DVN</a:t>
            </a:r>
            <a:endParaRPr/>
          </a:p>
        </p:txBody>
      </p:sp>
      <p:sp>
        <p:nvSpPr>
          <p:cNvPr id="13" name="TextShape 3"/>
          <p:cNvSpPr txBox="1"/>
          <p:nvPr/>
        </p:nvSpPr>
        <p:spPr>
          <a:xfrm>
            <a:off x="102912" y="6459416"/>
            <a:ext cx="2389776" cy="286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i="1" dirty="0" smtClean="0">
                <a:latin typeface="Times New Roman"/>
              </a:rPr>
              <a:t>Courtesy of Liza Diaz-Isaac</a:t>
            </a:r>
            <a:endParaRPr dirty="0"/>
          </a:p>
        </p:txBody>
      </p:sp>
      <p:sp>
        <p:nvSpPr>
          <p:cNvPr id="14" name="CustomShape 3"/>
          <p:cNvSpPr/>
          <p:nvPr/>
        </p:nvSpPr>
        <p:spPr>
          <a:xfrm>
            <a:off x="385512" y="5640249"/>
            <a:ext cx="4900680" cy="697828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Physics-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based ensemble using 27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WRF model configurations of the PBL, land surface, and convection/microphysics schemes</a:t>
            </a:r>
            <a:endParaRPr dirty="0"/>
          </a:p>
        </p:txBody>
      </p:sp>
      <p:sp>
        <p:nvSpPr>
          <p:cNvPr id="15" name="CustomShape 3"/>
          <p:cNvSpPr/>
          <p:nvPr/>
        </p:nvSpPr>
        <p:spPr>
          <a:xfrm>
            <a:off x="5540718" y="5723508"/>
            <a:ext cx="3411444" cy="1022827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Mean bias in the mean horizontal wind speed at 300m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high using 00z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radiosonde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measurements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for June 2008 at four sites across the US upper Midwest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3467880" y="649080"/>
            <a:ext cx="5620680" cy="3383280"/>
          </a:xfrm>
          <a:prstGeom prst="rect">
            <a:avLst/>
          </a:prstGeom>
        </p:spPr>
      </p:pic>
      <p:sp>
        <p:nvSpPr>
          <p:cNvPr id="128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Example: Calibration of a large ensemble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201240" y="6231240"/>
            <a:ext cx="4997520" cy="6379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Times New Roman"/>
              </a:rPr>
              <a:t>Rank histograms for the PBL depth using 13 </a:t>
            </a:r>
            <a:r>
              <a:rPr lang="en-US" sz="1200" i="1" dirty="0" err="1">
                <a:solidFill>
                  <a:srgbClr val="000000"/>
                </a:solidFill>
                <a:latin typeface="Times New Roman"/>
              </a:rPr>
              <a:t>radiosonde</a:t>
            </a:r>
            <a:r>
              <a:rPr lang="en-US" sz="1200" i="1" dirty="0">
                <a:solidFill>
                  <a:srgbClr val="000000"/>
                </a:solidFill>
                <a:latin typeface="Times New Roman"/>
              </a:rPr>
              <a:t> sites over 35 days (00z only) compared to WRF simulations at 10km resolution over the MCI domain</a:t>
            </a:r>
            <a:endParaRPr dirty="0"/>
          </a:p>
        </p:txBody>
      </p:sp>
      <p:pic>
        <p:nvPicPr>
          <p:cNvPr id="130" name="Picture 129"/>
          <p:cNvPicPr/>
          <p:nvPr/>
        </p:nvPicPr>
        <p:blipFill>
          <a:blip r:embed="rId3"/>
          <a:stretch>
            <a:fillRect/>
          </a:stretch>
        </p:blipFill>
        <p:spPr>
          <a:xfrm>
            <a:off x="110880" y="3021840"/>
            <a:ext cx="5116680" cy="3106080"/>
          </a:xfrm>
          <a:prstGeom prst="rect">
            <a:avLst/>
          </a:prstGeom>
        </p:spPr>
      </p:pic>
      <p:sp>
        <p:nvSpPr>
          <p:cNvPr id="6" name="TextShape 3"/>
          <p:cNvSpPr txBox="1"/>
          <p:nvPr/>
        </p:nvSpPr>
        <p:spPr>
          <a:xfrm>
            <a:off x="6581490" y="6459416"/>
            <a:ext cx="2389776" cy="286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i="1" dirty="0" smtClean="0">
                <a:latin typeface="Times New Roman"/>
              </a:rPr>
              <a:t>Courtesy of Liza Diaz-Isaac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907188" y="793080"/>
            <a:ext cx="2623402" cy="884648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 sz="1200" i="1" dirty="0" smtClean="0">
                <a:solidFill>
                  <a:srgbClr val="000000"/>
                </a:solidFill>
                <a:latin typeface="Times New Roman"/>
              </a:rPr>
              <a:t>Planetary boundary layer height time series (00z only)</a:t>
            </a:r>
            <a:r>
              <a:rPr lang="en-US" sz="1200" dirty="0"/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Times New Roman"/>
              </a:rPr>
              <a:t>observed (in black) and simulated by WRF (27 colors) for June 2008, at two </a:t>
            </a:r>
            <a:r>
              <a:rPr lang="en-US" sz="1200" i="1" dirty="0" err="1" smtClean="0">
                <a:solidFill>
                  <a:srgbClr val="000000"/>
                </a:solidFill>
                <a:latin typeface="Times New Roman"/>
              </a:rPr>
              <a:t>radiosonde</a:t>
            </a:r>
            <a:r>
              <a:rPr lang="en-US" sz="1200" i="1" dirty="0" smtClean="0">
                <a:solidFill>
                  <a:srgbClr val="000000"/>
                </a:solidFill>
                <a:latin typeface="Times New Roman"/>
              </a:rPr>
              <a:t> sites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85800" y="18000"/>
            <a:ext cx="7772040" cy="530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Synoptic event in GOSAT pseudo-data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548640" y="5589000"/>
            <a:ext cx="8092440" cy="108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Low pressure center over Iowa, i.e. strong vertical mixing between PBL and Free Troposphere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Cloud/rain with no photosynthesis, so limited uptake and no convective PBL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CO2 concentrations are similar throughout the column</a:t>
            </a:r>
            <a:endParaRPr/>
          </a:p>
        </p:txBody>
      </p:sp>
      <p:pic>
        <p:nvPicPr>
          <p:cNvPr id="13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6320"/>
            <a:ext cx="4768560" cy="3796200"/>
          </a:xfrm>
          <a:prstGeom prst="rect">
            <a:avLst/>
          </a:prstGeom>
        </p:spPr>
      </p:pic>
      <p:pic>
        <p:nvPicPr>
          <p:cNvPr id="13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51280" y="1094400"/>
            <a:ext cx="4392360" cy="3129480"/>
          </a:xfrm>
          <a:prstGeom prst="rect">
            <a:avLst/>
          </a:prstGeom>
        </p:spPr>
      </p:pic>
      <p:sp>
        <p:nvSpPr>
          <p:cNvPr id="135" name="CustomShape 3"/>
          <p:cNvSpPr/>
          <p:nvPr/>
        </p:nvSpPr>
        <p:spPr>
          <a:xfrm>
            <a:off x="7010640" y="2390400"/>
            <a:ext cx="271800" cy="284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E320"/>
          </a:solidFill>
          <a:ln w="9360">
            <a:solidFill>
              <a:srgbClr val="4A7EBB"/>
            </a:solidFill>
            <a:round/>
          </a:ln>
        </p:spPr>
      </p:sp>
      <p:sp>
        <p:nvSpPr>
          <p:cNvPr id="136" name="CustomShape 4"/>
          <p:cNvSpPr/>
          <p:nvPr/>
        </p:nvSpPr>
        <p:spPr>
          <a:xfrm>
            <a:off x="557280" y="2532600"/>
            <a:ext cx="128160" cy="855000"/>
          </a:xfrm>
          <a:prstGeom prst="trapezoid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4A7EBB"/>
            </a:solidFill>
            <a:round/>
          </a:ln>
        </p:spPr>
      </p:sp>
      <p:sp>
        <p:nvSpPr>
          <p:cNvPr id="137" name="TextShape 5"/>
          <p:cNvSpPr txBox="1"/>
          <p:nvPr/>
        </p:nvSpPr>
        <p:spPr>
          <a:xfrm>
            <a:off x="290880" y="4658040"/>
            <a:ext cx="4389120" cy="645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Simulated GOSAT XCO2 data (in black), low altitude in-situ </a:t>
            </a:r>
            <a:endParaRPr/>
          </a:p>
          <a:p>
            <a:r>
              <a:rPr lang="en-US" sz="1200">
                <a:latin typeface="Times New Roman"/>
              </a:rPr>
              <a:t>CO2 (in green), Lower Troposphere in-situ CO2 (in orange), and Mid </a:t>
            </a:r>
            <a:endParaRPr/>
          </a:p>
          <a:p>
            <a:r>
              <a:rPr lang="en-US" sz="1200">
                <a:latin typeface="Times New Roman"/>
              </a:rPr>
              <a:t>Troposphere in-situ CO2 (in blue)</a:t>
            </a:r>
            <a:endParaRPr/>
          </a:p>
        </p:txBody>
      </p:sp>
      <p:sp>
        <p:nvSpPr>
          <p:cNvPr id="138" name="TextShape 6"/>
          <p:cNvSpPr txBox="1"/>
          <p:nvPr/>
        </p:nvSpPr>
        <p:spPr>
          <a:xfrm>
            <a:off x="5170320" y="4638600"/>
            <a:ext cx="3607920" cy="259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Corresponding weather map at 12 UTC of the same day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Synoptic event in GOSAT pseudo-data</a:t>
            </a:r>
            <a:endParaRPr/>
          </a:p>
        </p:txBody>
      </p:sp>
      <p:pic>
        <p:nvPicPr>
          <p:cNvPr id="14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775800"/>
            <a:ext cx="4768560" cy="3796200"/>
          </a:xfrm>
          <a:prstGeom prst="rect">
            <a:avLst/>
          </a:prstGeom>
        </p:spPr>
      </p:pic>
      <p:pic>
        <p:nvPicPr>
          <p:cNvPr id="14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51640" y="1086840"/>
            <a:ext cx="4392360" cy="3129480"/>
          </a:xfrm>
          <a:prstGeom prst="rect">
            <a:avLst/>
          </a:prstGeom>
        </p:spPr>
      </p:pic>
      <p:sp>
        <p:nvSpPr>
          <p:cNvPr id="142" name="CustomShape 2"/>
          <p:cNvSpPr/>
          <p:nvPr/>
        </p:nvSpPr>
        <p:spPr>
          <a:xfrm>
            <a:off x="7011000" y="2369880"/>
            <a:ext cx="271800" cy="284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E320"/>
          </a:solidFill>
          <a:ln w="9360">
            <a:solidFill>
              <a:srgbClr val="4A7EBB"/>
            </a:solidFill>
            <a:round/>
          </a:ln>
        </p:spPr>
      </p:sp>
      <p:sp>
        <p:nvSpPr>
          <p:cNvPr id="143" name="CustomShape 3"/>
          <p:cNvSpPr/>
          <p:nvPr/>
        </p:nvSpPr>
        <p:spPr>
          <a:xfrm>
            <a:off x="1840680" y="2512080"/>
            <a:ext cx="128160" cy="855000"/>
          </a:xfrm>
          <a:prstGeom prst="trapezoid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4A7EBB"/>
            </a:solidFill>
            <a:round/>
          </a:ln>
        </p:spPr>
      </p:sp>
      <p:sp>
        <p:nvSpPr>
          <p:cNvPr id="144" name="CustomShape 4"/>
          <p:cNvSpPr/>
          <p:nvPr/>
        </p:nvSpPr>
        <p:spPr>
          <a:xfrm>
            <a:off x="549000" y="5589360"/>
            <a:ext cx="8092440" cy="108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Low pressure center over Iowa, i.e. strong vertical mixing between PBL and Free Troposphere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Cloud/rain with no photosynthesis, so limited uptake and no convective PBL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CO2 concentrations are similar throughout the column</a:t>
            </a:r>
            <a:endParaRPr/>
          </a:p>
        </p:txBody>
      </p:sp>
      <p:sp>
        <p:nvSpPr>
          <p:cNvPr id="145" name="TextShape 5"/>
          <p:cNvSpPr txBox="1"/>
          <p:nvPr/>
        </p:nvSpPr>
        <p:spPr>
          <a:xfrm>
            <a:off x="290880" y="4658400"/>
            <a:ext cx="4389120" cy="645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Simulated GOSAT XCO2 data (in black), low altitude in-situ </a:t>
            </a:r>
            <a:endParaRPr/>
          </a:p>
          <a:p>
            <a:r>
              <a:rPr lang="en-US" sz="1200">
                <a:latin typeface="Times New Roman"/>
              </a:rPr>
              <a:t>CO2 (in green), Lower Troposphere in-situ CO2 (in orange), and Mid </a:t>
            </a:r>
            <a:endParaRPr/>
          </a:p>
          <a:p>
            <a:r>
              <a:rPr lang="en-US" sz="1200">
                <a:latin typeface="Times New Roman"/>
              </a:rPr>
              <a:t>Troposphere in-situ CO2 (in blue)</a:t>
            </a:r>
            <a:endParaRPr/>
          </a:p>
        </p:txBody>
      </p:sp>
      <p:sp>
        <p:nvSpPr>
          <p:cNvPr id="146" name="TextShape 6"/>
          <p:cNvSpPr txBox="1"/>
          <p:nvPr/>
        </p:nvSpPr>
        <p:spPr>
          <a:xfrm>
            <a:off x="5170320" y="4638960"/>
            <a:ext cx="3607920" cy="259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Corresponding weather map at 12 UTC of the same day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Synoptic event in GOSAT pseudo-data</a:t>
            </a:r>
            <a:endParaRPr/>
          </a:p>
        </p:txBody>
      </p:sp>
      <p:pic>
        <p:nvPicPr>
          <p:cNvPr id="1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7520"/>
            <a:ext cx="4768560" cy="3796200"/>
          </a:xfrm>
          <a:prstGeom prst="rect">
            <a:avLst/>
          </a:prstGeom>
        </p:spPr>
      </p:pic>
      <p:pic>
        <p:nvPicPr>
          <p:cNvPr id="14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68920" y="1090800"/>
            <a:ext cx="4374720" cy="3116880"/>
          </a:xfrm>
          <a:prstGeom prst="rect">
            <a:avLst/>
          </a:prstGeom>
        </p:spPr>
      </p:pic>
      <p:sp>
        <p:nvSpPr>
          <p:cNvPr id="150" name="CustomShape 2"/>
          <p:cNvSpPr/>
          <p:nvPr/>
        </p:nvSpPr>
        <p:spPr>
          <a:xfrm>
            <a:off x="7010640" y="2361600"/>
            <a:ext cx="271800" cy="284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E320"/>
          </a:solidFill>
          <a:ln w="9360">
            <a:solidFill>
              <a:srgbClr val="4A7EBB"/>
            </a:solidFill>
            <a:round/>
          </a:ln>
        </p:spPr>
      </p:sp>
      <p:sp>
        <p:nvSpPr>
          <p:cNvPr id="151" name="CustomShape 3"/>
          <p:cNvSpPr/>
          <p:nvPr/>
        </p:nvSpPr>
        <p:spPr>
          <a:xfrm>
            <a:off x="3200760" y="2503800"/>
            <a:ext cx="128160" cy="855000"/>
          </a:xfrm>
          <a:prstGeom prst="trapezoid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4A7EBB"/>
            </a:solidFill>
            <a:round/>
          </a:ln>
        </p:spPr>
      </p:sp>
      <p:sp>
        <p:nvSpPr>
          <p:cNvPr id="152" name="TextShape 4"/>
          <p:cNvSpPr txBox="1"/>
          <p:nvPr/>
        </p:nvSpPr>
        <p:spPr>
          <a:xfrm>
            <a:off x="290880" y="4658400"/>
            <a:ext cx="4389120" cy="645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Simulated GOSAT XCO2 data (in black), low altitude in-situ </a:t>
            </a:r>
            <a:endParaRPr/>
          </a:p>
          <a:p>
            <a:r>
              <a:rPr lang="en-US" sz="1200">
                <a:latin typeface="Times New Roman"/>
              </a:rPr>
              <a:t>CO2 (in green), Lower Troposphere in-situ CO2 (in orange), and Mid </a:t>
            </a:r>
            <a:endParaRPr/>
          </a:p>
          <a:p>
            <a:r>
              <a:rPr lang="en-US" sz="1200">
                <a:latin typeface="Times New Roman"/>
              </a:rPr>
              <a:t>Troposphere in-situ CO2 (in blue)</a:t>
            </a:r>
            <a:endParaRPr/>
          </a:p>
        </p:txBody>
      </p:sp>
      <p:sp>
        <p:nvSpPr>
          <p:cNvPr id="153" name="TextShape 5"/>
          <p:cNvSpPr txBox="1"/>
          <p:nvPr/>
        </p:nvSpPr>
        <p:spPr>
          <a:xfrm>
            <a:off x="5170320" y="4674960"/>
            <a:ext cx="3607920" cy="259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latin typeface="Times New Roman"/>
              </a:rPr>
              <a:t>Corresponding weather map at 12 UTC of the same day</a:t>
            </a:r>
            <a:endParaRPr/>
          </a:p>
        </p:txBody>
      </p:sp>
      <p:sp>
        <p:nvSpPr>
          <p:cNvPr id="154" name="CustomShape 6"/>
          <p:cNvSpPr/>
          <p:nvPr/>
        </p:nvSpPr>
        <p:spPr>
          <a:xfrm>
            <a:off x="549360" y="5589720"/>
            <a:ext cx="8092440" cy="108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Aug 15th: Second front (cold) but no cloud, GPP starts, and wind direction shifts (corn area upwind)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Lower concentrations in the convective PBL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Conclusions and Perspectives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578160" y="824142"/>
            <a:ext cx="7879680" cy="467589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One year simulation at 30km resolution using WRF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-CMS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(2010)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Production of GOSAT simulated measurements 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Evaluation/Comparison of GEOS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Chem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WRF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CMS using aircraft CO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profiles, meteorological measurements (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radiosondes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surface stations), and in-situ CO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measurements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Perform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inversions with NASA CMS-Flux inversion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system using WRF-GOSAT data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Perform the ensemble of WRF simulations</a:t>
            </a: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Provide initial flux uncertainty assessment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including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transport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errors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" name="Picture 1" descr="June_xco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30750" r="16354" b="22871"/>
          <a:stretch/>
        </p:blipFill>
        <p:spPr>
          <a:xfrm>
            <a:off x="4856026" y="3677310"/>
            <a:ext cx="3717026" cy="3180690"/>
          </a:xfrm>
          <a:prstGeom prst="rect">
            <a:avLst/>
          </a:prstGeom>
        </p:spPr>
      </p:pic>
      <p:sp>
        <p:nvSpPr>
          <p:cNvPr id="5" name="CustomShape 3"/>
          <p:cNvSpPr/>
          <p:nvPr/>
        </p:nvSpPr>
        <p:spPr>
          <a:xfrm>
            <a:off x="930252" y="6048032"/>
            <a:ext cx="3925774" cy="536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Times New Roman"/>
              </a:rPr>
              <a:t>Simulated XCO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</a:rPr>
              <a:t> averaged </a:t>
            </a:r>
            <a:r>
              <a:rPr lang="en-US" sz="1400" i="1" dirty="0">
                <a:solidFill>
                  <a:srgbClr val="000000"/>
                </a:solidFill>
                <a:latin typeface="Times New Roman"/>
              </a:rPr>
              <a:t>over June 2010 using the </a:t>
            </a:r>
            <a:endParaRPr lang="en-US" sz="1400" i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Times New Roman"/>
              </a:rPr>
              <a:t>WRF</a:t>
            </a:r>
            <a:r>
              <a:rPr lang="en-US" sz="1400" i="1" dirty="0">
                <a:solidFill>
                  <a:srgbClr val="000000"/>
                </a:solidFill>
                <a:latin typeface="Times New Roman"/>
              </a:rPr>
              <a:t>-CMS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</a:rPr>
              <a:t>modeling </a:t>
            </a:r>
            <a:r>
              <a:rPr lang="en-US" sz="1400" i="1" dirty="0">
                <a:solidFill>
                  <a:srgbClr val="000000"/>
                </a:solidFill>
                <a:latin typeface="Times New Roman"/>
              </a:rPr>
              <a:t>system at 30km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</a:rPr>
              <a:t>resolution</a:t>
            </a:r>
            <a:endParaRPr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436360" y="5364720"/>
            <a:ext cx="3355560" cy="143964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1400" dirty="0">
                <a:latin typeface="Times New Roman"/>
              </a:rPr>
              <a:t>Natural flux component, </a:t>
            </a:r>
            <a:r>
              <a:rPr lang="fr-FR" sz="1400" dirty="0" err="1">
                <a:latin typeface="Times New Roman"/>
              </a:rPr>
              <a:t>annual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mean</a:t>
            </a:r>
            <a:r>
              <a:rPr lang="fr-FR" sz="1400" dirty="0">
                <a:latin typeface="Times New Roman"/>
              </a:rPr>
              <a:t> (</a:t>
            </a:r>
            <a:r>
              <a:rPr lang="fr-FR" sz="1400" dirty="0" err="1">
                <a:latin typeface="Times New Roman"/>
              </a:rPr>
              <a:t>averaged</a:t>
            </a:r>
            <a:r>
              <a:rPr lang="fr-FR" sz="1400" dirty="0">
                <a:latin typeface="Times New Roman"/>
              </a:rPr>
              <a:t> over 2001-2004), </a:t>
            </a:r>
            <a:r>
              <a:rPr lang="fr-FR" sz="1400" dirty="0" err="1">
                <a:latin typeface="Times New Roman"/>
              </a:rPr>
              <a:t>from</a:t>
            </a:r>
            <a:r>
              <a:rPr lang="fr-FR" sz="1400" dirty="0">
                <a:latin typeface="Times New Roman"/>
              </a:rPr>
              <a:t> 3 </a:t>
            </a:r>
            <a:r>
              <a:rPr lang="fr-FR" sz="1400" dirty="0" err="1">
                <a:latin typeface="Times New Roman"/>
              </a:rPr>
              <a:t>different</a:t>
            </a:r>
            <a:r>
              <a:rPr lang="fr-FR" sz="1400" dirty="0">
                <a:latin typeface="Times New Roman"/>
              </a:rPr>
              <a:t>  inversion </a:t>
            </a:r>
            <a:r>
              <a:rPr lang="fr-FR" sz="1400" dirty="0" err="1">
                <a:latin typeface="Times New Roman"/>
              </a:rPr>
              <a:t>systems</a:t>
            </a:r>
            <a:r>
              <a:rPr lang="fr-FR" sz="1400" dirty="0">
                <a:latin typeface="Times New Roman"/>
              </a:rPr>
              <a:t> (</a:t>
            </a:r>
            <a:r>
              <a:rPr lang="fr-FR" sz="1400" dirty="0" err="1">
                <a:latin typeface="Times New Roman"/>
              </a:rPr>
              <a:t>ecoregions</a:t>
            </a:r>
            <a:r>
              <a:rPr lang="fr-FR" sz="1400" dirty="0">
                <a:latin typeface="Times New Roman"/>
              </a:rPr>
              <a:t> and pixel-</a:t>
            </a:r>
            <a:r>
              <a:rPr lang="fr-FR" sz="1400" dirty="0" err="1">
                <a:latin typeface="Times New Roman"/>
              </a:rPr>
              <a:t>based</a:t>
            </a:r>
            <a:r>
              <a:rPr lang="fr-FR" sz="1400" dirty="0" smtClean="0">
                <a:latin typeface="Times New Roman"/>
              </a:rPr>
              <a:t>)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1300" i="1" dirty="0" err="1">
                <a:latin typeface="Times New Roman"/>
              </a:rPr>
              <a:t>CarboScope</a:t>
            </a:r>
            <a:r>
              <a:rPr lang="fr-FR" sz="1300" i="1" dirty="0">
                <a:latin typeface="Times New Roman"/>
              </a:rPr>
              <a:t> (ICOS program, </a:t>
            </a:r>
            <a:r>
              <a:rPr lang="fr-FR" sz="1300" i="1" dirty="0" err="1">
                <a:latin typeface="Times New Roman"/>
              </a:rPr>
              <a:t>European</a:t>
            </a:r>
            <a:r>
              <a:rPr lang="fr-FR" sz="1300" i="1" dirty="0">
                <a:latin typeface="Times New Roman"/>
              </a:rPr>
              <a:t> Commission)</a:t>
            </a:r>
            <a:endParaRPr dirty="0"/>
          </a:p>
        </p:txBody>
      </p:sp>
      <p:pic>
        <p:nvPicPr>
          <p:cNvPr id="80" name="Pictur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5649840" y="768240"/>
            <a:ext cx="2792880" cy="171972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5672520" y="2179080"/>
            <a:ext cx="2755080" cy="1636200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4"/>
          <a:stretch>
            <a:fillRect/>
          </a:stretch>
        </p:blipFill>
        <p:spPr>
          <a:xfrm>
            <a:off x="5672520" y="3536280"/>
            <a:ext cx="2769840" cy="1636920"/>
          </a:xfrm>
          <a:prstGeom prst="rect">
            <a:avLst/>
          </a:prstGeom>
        </p:spPr>
      </p:pic>
      <p:pic>
        <p:nvPicPr>
          <p:cNvPr id="83" name="Picture 82"/>
          <p:cNvPicPr/>
          <p:nvPr/>
        </p:nvPicPr>
        <p:blipFill>
          <a:blip r:embed="rId5"/>
          <a:stretch>
            <a:fillRect/>
          </a:stretch>
        </p:blipFill>
        <p:spPr>
          <a:xfrm>
            <a:off x="165240" y="1757880"/>
            <a:ext cx="4833360" cy="3436920"/>
          </a:xfrm>
          <a:prstGeom prst="rect">
            <a:avLst/>
          </a:prstGeom>
        </p:spPr>
      </p:pic>
      <p:sp>
        <p:nvSpPr>
          <p:cNvPr id="84" name="TextShape 2"/>
          <p:cNvSpPr txBox="1"/>
          <p:nvPr/>
        </p:nvSpPr>
        <p:spPr>
          <a:xfrm>
            <a:off x="579960" y="5357880"/>
            <a:ext cx="4479120" cy="746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dirty="0">
                <a:latin typeface="Times New Roman"/>
              </a:rPr>
              <a:t>Comparison of posterior CO2 fluxes from 11 global </a:t>
            </a:r>
            <a:r>
              <a:rPr lang="en-US" sz="1400" dirty="0" smtClean="0">
                <a:latin typeface="Times New Roman"/>
              </a:rPr>
              <a:t>inversions</a:t>
            </a:r>
          </a:p>
          <a:p>
            <a:r>
              <a:rPr lang="en-US" sz="1400" dirty="0" smtClean="0">
                <a:latin typeface="Times New Roman"/>
              </a:rPr>
              <a:t> </a:t>
            </a:r>
            <a:r>
              <a:rPr lang="en-US" sz="1400" dirty="0">
                <a:latin typeface="Times New Roman"/>
              </a:rPr>
              <a:t>of the Global Carbon Project for 5 </a:t>
            </a:r>
            <a:r>
              <a:rPr lang="en-US" sz="1400" dirty="0" err="1">
                <a:latin typeface="Times New Roman"/>
              </a:rPr>
              <a:t>Transcom</a:t>
            </a:r>
            <a:r>
              <a:rPr lang="en-US" sz="1400" dirty="0">
                <a:latin typeface="Times New Roman"/>
              </a:rPr>
              <a:t> </a:t>
            </a:r>
            <a:r>
              <a:rPr lang="en-US" sz="1400" dirty="0" err="1">
                <a:latin typeface="Times New Roman"/>
              </a:rPr>
              <a:t>ecoregions</a:t>
            </a:r>
            <a:r>
              <a:rPr lang="en-US" sz="1400" dirty="0">
                <a:latin typeface="Times New Roman"/>
              </a:rPr>
              <a:t>, </a:t>
            </a:r>
            <a:endParaRPr lang="en-US" sz="1400" dirty="0" smtClean="0">
              <a:latin typeface="Times New Roman"/>
            </a:endParaRPr>
          </a:p>
          <a:p>
            <a:r>
              <a:rPr lang="en-US" sz="1400" dirty="0" smtClean="0">
                <a:latin typeface="Times New Roman"/>
              </a:rPr>
              <a:t>in </a:t>
            </a:r>
            <a:r>
              <a:rPr lang="en-US" sz="1400" dirty="0" err="1">
                <a:latin typeface="Times New Roman"/>
              </a:rPr>
              <a:t>PgC</a:t>
            </a:r>
            <a:r>
              <a:rPr lang="en-US" sz="1400" dirty="0">
                <a:latin typeface="Times New Roman"/>
              </a:rPr>
              <a:t>/year.</a:t>
            </a:r>
            <a:endParaRPr dirty="0"/>
          </a:p>
        </p:txBody>
      </p:sp>
      <p:sp>
        <p:nvSpPr>
          <p:cNvPr id="85" name="TextShape 3"/>
          <p:cNvSpPr txBox="1"/>
          <p:nvPr/>
        </p:nvSpPr>
        <p:spPr>
          <a:xfrm>
            <a:off x="2985840" y="4530960"/>
            <a:ext cx="2012760" cy="286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 i="1" dirty="0">
                <a:latin typeface="Times New Roman"/>
              </a:rPr>
              <a:t>from </a:t>
            </a:r>
            <a:r>
              <a:rPr lang="en-US" sz="1400" i="1" dirty="0" err="1">
                <a:latin typeface="Times New Roman"/>
              </a:rPr>
              <a:t>Peylin</a:t>
            </a:r>
            <a:r>
              <a:rPr lang="en-US" sz="1400" i="1" dirty="0">
                <a:latin typeface="Times New Roman"/>
              </a:rPr>
              <a:t> et al. (2013)</a:t>
            </a:r>
            <a:endParaRPr dirty="0"/>
          </a:p>
        </p:txBody>
      </p:sp>
      <p:sp>
        <p:nvSpPr>
          <p:cNvPr id="86" name="TextShape 4"/>
          <p:cNvSpPr txBox="1"/>
          <p:nvPr/>
        </p:nvSpPr>
        <p:spPr>
          <a:xfrm>
            <a:off x="686160" y="1836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Atmospheric inversion model inter-comparison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Transport model errors and spatial scales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538537" y="5009760"/>
            <a:ext cx="4062960" cy="76968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1400" dirty="0" err="1">
                <a:latin typeface="Times New Roman"/>
              </a:rPr>
              <a:t>Mean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estimates</a:t>
            </a:r>
            <a:r>
              <a:rPr lang="fr-FR" sz="1400" dirty="0">
                <a:latin typeface="Times New Roman"/>
              </a:rPr>
              <a:t> for the </a:t>
            </a:r>
            <a:r>
              <a:rPr lang="fr-FR" sz="1400" dirty="0" err="1">
                <a:latin typeface="Times New Roman"/>
              </a:rPr>
              <a:t>three</a:t>
            </a:r>
            <a:r>
              <a:rPr lang="fr-FR" sz="1400" dirty="0">
                <a:latin typeface="Times New Roman"/>
              </a:rPr>
              <a:t> inverse </a:t>
            </a:r>
            <a:r>
              <a:rPr lang="fr-FR" sz="1400" dirty="0" err="1">
                <a:latin typeface="Times New Roman"/>
              </a:rPr>
              <a:t>estimates</a:t>
            </a:r>
            <a:r>
              <a:rPr lang="fr-FR" sz="1400" dirty="0">
                <a:latin typeface="Times New Roman"/>
              </a:rPr>
              <a:t> and the </a:t>
            </a:r>
            <a:r>
              <a:rPr lang="fr-FR" sz="1400" dirty="0" err="1">
                <a:latin typeface="Times New Roman"/>
              </a:rPr>
              <a:t>inventory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with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their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associated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posterior</a:t>
            </a:r>
            <a:r>
              <a:rPr lang="fr-FR" sz="1400" dirty="0">
                <a:latin typeface="Times New Roman"/>
              </a:rPr>
              <a:t> </a:t>
            </a:r>
            <a:r>
              <a:rPr lang="fr-FR" sz="1400" dirty="0" err="1">
                <a:latin typeface="Times New Roman"/>
              </a:rPr>
              <a:t>uncertainties</a:t>
            </a:r>
            <a:r>
              <a:rPr lang="fr-FR" sz="1400" dirty="0">
                <a:latin typeface="Times New Roman"/>
              </a:rPr>
              <a:t> in </a:t>
            </a:r>
            <a:r>
              <a:rPr lang="fr-FR" sz="1400" dirty="0" err="1">
                <a:latin typeface="Times New Roman"/>
              </a:rPr>
              <a:t>TgC</a:t>
            </a:r>
            <a:endParaRPr dirty="0"/>
          </a:p>
        </p:txBody>
      </p:sp>
      <p:pic>
        <p:nvPicPr>
          <p:cNvPr id="89" name="Picture 88"/>
          <p:cNvPicPr/>
          <p:nvPr/>
        </p:nvPicPr>
        <p:blipFill>
          <a:blip r:embed="rId2"/>
          <a:stretch>
            <a:fillRect/>
          </a:stretch>
        </p:blipFill>
        <p:spPr>
          <a:xfrm>
            <a:off x="762468" y="1275120"/>
            <a:ext cx="3525506" cy="366264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2815560" y="5779440"/>
            <a:ext cx="2031480" cy="290520"/>
          </a:xfrm>
          <a:prstGeom prst="rect">
            <a:avLst/>
          </a:prstGeom>
          <a:solidFill>
            <a:srgbClr val="FFFFFF"/>
          </a:solidFill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1400" i="1" dirty="0" err="1">
                <a:latin typeface="Times New Roman"/>
              </a:rPr>
              <a:t>from</a:t>
            </a:r>
            <a:r>
              <a:rPr lang="fr-FR" sz="1400" i="1" dirty="0">
                <a:latin typeface="Times New Roman"/>
              </a:rPr>
              <a:t> </a:t>
            </a:r>
            <a:r>
              <a:rPr lang="fr-FR" sz="1400" i="1" dirty="0" err="1">
                <a:latin typeface="Times New Roman"/>
              </a:rPr>
              <a:t>Schuh</a:t>
            </a:r>
            <a:r>
              <a:rPr lang="fr-FR" sz="1400" i="1" dirty="0">
                <a:latin typeface="Times New Roman"/>
              </a:rPr>
              <a:t> et al. (2013)</a:t>
            </a:r>
            <a:endParaRPr dirty="0"/>
          </a:p>
        </p:txBody>
      </p:sp>
      <p:pic>
        <p:nvPicPr>
          <p:cNvPr id="91" name="Picture 90"/>
          <p:cNvPicPr/>
          <p:nvPr/>
        </p:nvPicPr>
        <p:blipFill>
          <a:blip r:embed="rId3"/>
          <a:stretch>
            <a:fillRect/>
          </a:stretch>
        </p:blipFill>
        <p:spPr>
          <a:xfrm>
            <a:off x="4847040" y="1275120"/>
            <a:ext cx="3987000" cy="2885040"/>
          </a:xfrm>
          <a:prstGeom prst="rect">
            <a:avLst/>
          </a:prstGeom>
        </p:spPr>
      </p:pic>
      <p:sp>
        <p:nvSpPr>
          <p:cNvPr id="92" name="CustomShape 4"/>
          <p:cNvSpPr/>
          <p:nvPr/>
        </p:nvSpPr>
        <p:spPr>
          <a:xfrm>
            <a:off x="4931640" y="4240080"/>
            <a:ext cx="4062960" cy="769680"/>
          </a:xfrm>
          <a:prstGeom prst="rect">
            <a:avLst/>
          </a:prstGeom>
          <a:noFill/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1400">
                <a:latin typeface="Times New Roman"/>
              </a:rPr>
              <a:t>Coefficient of variation between the inventory and the inverse fluxes from 0.5 degree resolution to the entire domain</a:t>
            </a:r>
            <a:endParaRPr/>
          </a:p>
        </p:txBody>
      </p:sp>
      <p:sp>
        <p:nvSpPr>
          <p:cNvPr id="93" name="CustomShape 5"/>
          <p:cNvSpPr/>
          <p:nvPr/>
        </p:nvSpPr>
        <p:spPr>
          <a:xfrm>
            <a:off x="6858000" y="4937760"/>
            <a:ext cx="2031480" cy="290520"/>
          </a:xfrm>
          <a:prstGeom prst="rect">
            <a:avLst/>
          </a:prstGeom>
          <a:solidFill>
            <a:srgbClr val="FFFFFF"/>
          </a:solidFill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1400" i="1">
                <a:latin typeface="Times New Roman"/>
              </a:rPr>
              <a:t>from Ogle et al., sub.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Project summary: main objectives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685800" y="1956600"/>
            <a:ext cx="7633440" cy="31078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Times New Roman"/>
              </a:rPr>
              <a:t>Objective 1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: Assess the transport error in the global NASA CMS-Flux system and the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mesoscale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WRF-LPDM based upon meteorological data and CO2 profiles from airborne measurements over North America.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Times New Roman"/>
              </a:rPr>
              <a:t>Objective 2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: Represent transport error by a physics-based ensemble of transport configurations in WRF.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Times New Roman"/>
              </a:rPr>
              <a:t>Objective 3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: Estimate the contribution of transport uncertainty over North America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to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global flux uncertainty.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Project summary: sub-objectives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685800" y="1230840"/>
            <a:ext cx="7633440" cy="4753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  <a:latin typeface="Times New Roman"/>
              </a:rPr>
              <a:t>Objective 1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</a:rPr>
              <a:t>NASA CMS-Flux system coupled offline to the mesoscale WRF (WRF-CMS)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</a:rPr>
              <a:t>Performed 1-year simulation at 30km resolution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</a:rPr>
              <a:t>Extraction of GOSAT column pseudo-data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Collect meteorological data and CO2 aircraft flask samples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Compare GEOS-CMS and WRF-CMS performances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  <a:latin typeface="Times New Roman"/>
              </a:rPr>
              <a:t>Objective 2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Perform ensemble simulations with WRF-CMS over North America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</a:rPr>
              <a:t>Explore calibration techniques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Sample GOSAT column pseudo-data for the ensemble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Perform GEOS-CMS inversions with WRF-GOSAT pseudo-data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  <a:latin typeface="Times New Roman"/>
              </a:rPr>
              <a:t>Objective 3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Assessment of transport uncertainty on global flux uncertainty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>
                <a:solidFill>
                  <a:srgbClr val="000000"/>
                </a:solidFill>
                <a:latin typeface="Times New Roman"/>
              </a:rPr>
              <a:t>Identify sources of errors (i.e. convection, PBL schemes,…)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Mesoscale modeling over North America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180360" y="845280"/>
            <a:ext cx="7892640" cy="48733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  <a:latin typeface="Times New Roman"/>
              </a:rPr>
              <a:t>The PennState Mesoscale system (WRF-CMS):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Weather Research and Forecasting (WRF) model version 3.6 modified for multiple passive tracers (Lauvaux et al., 2012)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30km resolution domain over North America using: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	Mellor-Yamada-Nakanishi-Niino 2.5 (PBL scheme)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	NOAH scheme (Land surface model)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	Single-Moment 5-class scheme (Microphysics scheme)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	Kain-Fritsch scheme (Cumulus scheme)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Individual tracers for each CMS Flux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component: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- Biogenic (prior daily, prior monthly, posterior)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- Ocean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- Fire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- Ship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- fossil fuel</a:t>
            </a:r>
            <a:endParaRPr/>
          </a:p>
        </p:txBody>
      </p:sp>
      <p:pic>
        <p:nvPicPr>
          <p:cNvPr id="10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31960" y="3822480"/>
            <a:ext cx="4711680" cy="3035160"/>
          </a:xfrm>
          <a:prstGeom prst="rect">
            <a:avLst/>
          </a:prstGeom>
        </p:spPr>
      </p:pic>
      <p:sp>
        <p:nvSpPr>
          <p:cNvPr id="101" name="CustomShape 3"/>
          <p:cNvSpPr/>
          <p:nvPr/>
        </p:nvSpPr>
        <p:spPr>
          <a:xfrm>
            <a:off x="685800" y="6012360"/>
            <a:ext cx="3641040" cy="729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</a:rPr>
              <a:t>Simulated column-integrated dry air mole fraction of CO2 at 7:00 am EST (b) on 2 May 2008 using the WRF system at 30km resolution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NASA CMS-Flux inversion system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365760" y="822960"/>
            <a:ext cx="7818120" cy="20602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i="1">
                <a:solidFill>
                  <a:srgbClr val="000000"/>
                </a:solidFill>
                <a:latin typeface="Times New Roman"/>
              </a:rPr>
              <a:t>NASA CMS-Flux inversion system (Liu et al., 2012)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Produce monthly inverse fluxes at 4°x5° globally using GOSAT data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Newly implemented nested mode over North America: GEOS-Chem 4°x5° with GEOS-Chem NA-nested (0.5°x0.6°)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Combination of surface in-situ CO2 measurements (using Obspack by NOAA-ESRL)</a:t>
            </a:r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384120" y="5911560"/>
            <a:ext cx="8131320" cy="536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Simulated CO2 concentrations (in ppm) near the surface on 20 January 2010 at 4°x5° resolution (left panel) and GEOS-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</a:rPr>
              <a:t>Chem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 NA-nested at 0.5°x0.6° (right panel)</a:t>
            </a:r>
            <a:endParaRPr dirty="0"/>
          </a:p>
        </p:txBody>
      </p:sp>
      <p:pic>
        <p:nvPicPr>
          <p:cNvPr id="6" name="Content Placeholder 3" descr="compar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261" b="65107"/>
          <a:stretch/>
        </p:blipFill>
        <p:spPr>
          <a:xfrm>
            <a:off x="874818" y="3038000"/>
            <a:ext cx="7132371" cy="287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Coupling WRF and the NASA CMS-Flux system</a:t>
            </a:r>
            <a:endParaRPr/>
          </a:p>
        </p:txBody>
      </p:sp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3017520"/>
            <a:ext cx="3108960" cy="2651760"/>
          </a:xfrm>
          <a:prstGeom prst="rect">
            <a:avLst/>
          </a:prstGeom>
        </p:spPr>
      </p:pic>
      <p:sp>
        <p:nvSpPr>
          <p:cNvPr id="108" name="CustomShape 2"/>
          <p:cNvSpPr/>
          <p:nvPr/>
        </p:nvSpPr>
        <p:spPr>
          <a:xfrm>
            <a:off x="326160" y="964800"/>
            <a:ext cx="7818120" cy="1688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rgbClr val="000000"/>
                </a:solidFill>
                <a:latin typeface="Times New Roman"/>
              </a:rPr>
              <a:t>WRF-CMS system (offline coupling)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WRF coupled to GEOS-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</a:rPr>
              <a:t>Chem</a:t>
            </a:r>
            <a:r>
              <a:rPr lang="en-US" sz="1500" dirty="0">
                <a:solidFill>
                  <a:srgbClr val="000000"/>
                </a:solidFill>
                <a:latin typeface="Times New Roman"/>
              </a:rPr>
              <a:t> 4°x5° for surface fluxes and boundary conditions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 - Bilinear interpolation at the boundaries (continuous flow with 6-hourly fields)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latin typeface="Times New Roman"/>
              </a:rPr>
              <a:t> - Surface fluxes: CMS flux product components (fossil fuel, biogenic, ocean,...)</a:t>
            </a:r>
            <a:endParaRPr dirty="0"/>
          </a:p>
        </p:txBody>
      </p:sp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3106080" y="3017520"/>
            <a:ext cx="3108960" cy="265176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5849280" y="3017520"/>
            <a:ext cx="3108960" cy="2651760"/>
          </a:xfrm>
          <a:prstGeom prst="rect">
            <a:avLst/>
          </a:prstGeom>
        </p:spPr>
      </p:pic>
      <p:sp>
        <p:nvSpPr>
          <p:cNvPr id="111" name="CustomShape 3"/>
          <p:cNvSpPr/>
          <p:nvPr/>
        </p:nvSpPr>
        <p:spPr>
          <a:xfrm>
            <a:off x="548640" y="5884920"/>
            <a:ext cx="8001000" cy="536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Simulated CO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 atmospheric mixing ratios averaged over June 2010 using the WRF-CMS modeling system at 30km resolution near the surface (left panel), at 850hPa (middle panel), and at 500hPa (right panel)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85800" y="18000"/>
            <a:ext cx="7772040" cy="7750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Sampling transport errors in WRF-CO2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534240" y="6035040"/>
            <a:ext cx="806112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000000"/>
                </a:solidFill>
                <a:latin typeface="Times New Roman"/>
              </a:rPr>
              <a:t>Representation of transport errors in an inverse system using an ensemble approach to define the random and systematic errors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1280160"/>
            <a:ext cx="4708080" cy="4258800"/>
          </a:xfrm>
          <a:prstGeom prst="rect">
            <a:avLst/>
          </a:prstGeom>
        </p:spPr>
      </p:pic>
      <p:sp>
        <p:nvSpPr>
          <p:cNvPr id="115" name="CustomShape 3"/>
          <p:cNvSpPr/>
          <p:nvPr/>
        </p:nvSpPr>
        <p:spPr>
          <a:xfrm>
            <a:off x="6583680" y="5251320"/>
            <a:ext cx="2377440" cy="287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i="1">
                <a:solidFill>
                  <a:srgbClr val="000000"/>
                </a:solidFill>
                <a:latin typeface="Times New Roman"/>
              </a:rPr>
              <a:t>from Lauvaux and Davis, 2014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1223</Words>
  <Application>Microsoft Macintosh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Lauvaux</cp:lastModifiedBy>
  <cp:revision>4</cp:revision>
  <dcterms:modified xsi:type="dcterms:W3CDTF">2014-11-14T02:30:39Z</dcterms:modified>
</cp:coreProperties>
</file>